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sldIdLst>
    <p:sldId id="256" r:id="rId2"/>
    <p:sldId id="257" r:id="rId3"/>
    <p:sldId id="260" r:id="rId4"/>
    <p:sldId id="270" r:id="rId5"/>
    <p:sldId id="273" r:id="rId6"/>
    <p:sldId id="274" r:id="rId7"/>
    <p:sldId id="277" r:id="rId8"/>
    <p:sldId id="276" r:id="rId9"/>
    <p:sldId id="275" r:id="rId10"/>
    <p:sldId id="272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93" autoAdjust="0"/>
  </p:normalViewPr>
  <p:slideViewPr>
    <p:cSldViewPr>
      <p:cViewPr varScale="1">
        <p:scale>
          <a:sx n="107" d="100"/>
          <a:sy n="107" d="100"/>
        </p:scale>
        <p:origin x="1755" y="6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내용</c:v>
                </c:pt>
              </c:strCache>
            </c:strRef>
          </c:tx>
          <c:spPr>
            <a:ln w="381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circle"/>
            <c:size val="7"/>
            <c:spPr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B2-4DF1-AD5C-6E65CC4F4A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내용2</c:v>
                </c:pt>
              </c:strCache>
            </c:strRef>
          </c:tx>
          <c:spPr>
            <a:ln w="38100">
              <a:solidFill>
                <a:schemeClr val="tx2">
                  <a:lumMod val="90000"/>
                  <a:lumOff val="10000"/>
                </a:schemeClr>
              </a:solidFill>
            </a:ln>
          </c:spPr>
          <c:marker>
            <c:symbol val="circle"/>
            <c:size val="7"/>
            <c:spPr>
              <a:solidFill>
                <a:schemeClr val="tx2">
                  <a:lumMod val="90000"/>
                  <a:lumOff val="10000"/>
                </a:schemeClr>
              </a:solidFill>
              <a:ln w="19050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</a:ln>
            </c:spPr>
          </c:marker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B2-4DF1-AD5C-6E65CC4F4A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내용3</c:v>
                </c:pt>
              </c:strCache>
            </c:strRef>
          </c:tx>
          <c:spPr>
            <a:ln w="38100"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B2-4DF1-AD5C-6E65CC4F4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714816"/>
        <c:axId val="71892288"/>
      </c:lineChart>
      <c:catAx>
        <c:axId val="31714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5875"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71892288"/>
        <c:crosses val="autoZero"/>
        <c:auto val="1"/>
        <c:lblAlgn val="ctr"/>
        <c:lblOffset val="100"/>
        <c:noMultiLvlLbl val="0"/>
      </c:catAx>
      <c:valAx>
        <c:axId val="7189228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31714816"/>
        <c:crosses val="autoZero"/>
        <c:crossBetween val="between"/>
      </c:valAx>
      <c:spPr>
        <a:ln>
          <a:noFill/>
        </a:ln>
      </c:spPr>
    </c:plotArea>
    <c:legend>
      <c:legendPos val="t"/>
      <c:legendEntry>
        <c:idx val="0"/>
        <c:txPr>
          <a:bodyPr/>
          <a:lstStyle/>
          <a:p>
            <a:pPr>
              <a:defRPr sz="800" b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</c:legendEntry>
      <c:layout>
        <c:manualLayout>
          <c:xMode val="edge"/>
          <c:yMode val="edge"/>
          <c:x val="0.59443901886364858"/>
          <c:y val="2.1596158119183351E-2"/>
          <c:w val="0.4051608225866643"/>
          <c:h val="5.4379161952527649E-2"/>
        </c:manualLayout>
      </c:layout>
      <c:overlay val="0"/>
      <c:txPr>
        <a:bodyPr/>
        <a:lstStyle/>
        <a:p>
          <a:pPr>
            <a:defRPr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defRPr>
          </a:pPr>
          <a:endParaRPr lang="ko-KR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590837733005513E-2"/>
          <c:y val="4.4023044503926391E-2"/>
          <c:w val="0.94382387464194795"/>
          <c:h val="0.83025791768793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Sheet1!$A$2:$A$8</c:f>
              <c:strCache>
                <c:ptCount val="7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  <c:pt idx="5">
                  <c:v>내용</c:v>
                </c:pt>
                <c:pt idx="6">
                  <c:v>내용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35-48D9-B90E-A0A471AC5F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33736192"/>
        <c:axId val="71864832"/>
      </c:barChart>
      <c:catAx>
        <c:axId val="337361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71864832"/>
        <c:crosses val="autoZero"/>
        <c:auto val="1"/>
        <c:lblAlgn val="ctr"/>
        <c:lblOffset val="100"/>
        <c:noMultiLvlLbl val="0"/>
      </c:catAx>
      <c:valAx>
        <c:axId val="71864832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33736192"/>
        <c:crosses val="autoZero"/>
        <c:crossBetween val="between"/>
        <c:maj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E83F9-11A8-4478-86C6-86814407240D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6B005-BA51-45E5-AADD-37C3FEDB3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2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 다음날이 추석 연휴라 연차를 쓰고 귀향한 사람이 있을 수 있어 정확하지 못함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지하철 데이터로 시간대별 </a:t>
            </a:r>
            <a:r>
              <a:rPr lang="ko-KR" altLang="en-US" dirty="0" err="1"/>
              <a:t>유출입</a:t>
            </a:r>
            <a:r>
              <a:rPr lang="ko-KR" altLang="en-US" dirty="0"/>
              <a:t> 인구 분석 추가</a:t>
            </a:r>
            <a:endParaRPr lang="en-US" altLang="ko-KR" dirty="0"/>
          </a:p>
          <a:p>
            <a:r>
              <a:rPr lang="ko-KR" altLang="en-US" dirty="0"/>
              <a:t>지도  데이터 시각화 후 어떤 구</a:t>
            </a:r>
            <a:r>
              <a:rPr lang="en-US" altLang="ko-KR" dirty="0"/>
              <a:t>, </a:t>
            </a:r>
            <a:r>
              <a:rPr lang="ko-KR" altLang="en-US" dirty="0"/>
              <a:t>어떤 역의 데이터를 추가할 지 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2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0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82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B005-BA51-45E5-AADD-37C3FEDB3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1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1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4/13/2020</a:t>
            </a:fld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4/13/2020</a:t>
            </a:fld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4/13/2020</a:t>
            </a:fld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4/13/2020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4/13/2020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4/13/2020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>
            <a:spLocks noGrp="1"/>
          </p:cNvSpPr>
          <p:nvPr>
            <p:ph type="ctrTitle"/>
          </p:nvPr>
        </p:nvSpPr>
        <p:spPr>
          <a:xfrm>
            <a:off x="337419" y="247026"/>
            <a:ext cx="7772400" cy="1969017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마포구 </a:t>
            </a: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vs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여의도</a:t>
            </a:r>
            <a:b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</a:b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Trend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비교 분석</a:t>
            </a:r>
            <a:endParaRPr sz="54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prstGeom prst="rect">
            <a:avLst/>
          </a:prstGeom>
          <a:ln>
            <a:noFill/>
          </a:ln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z="12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2020.04</a:t>
            </a: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kern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김도환</a:t>
            </a:r>
            <a:endParaRPr sz="12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1_shape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_shape5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1_shape6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1_shape7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7431CB-972B-4668-B29A-BBE88BCE6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6" y="1196752"/>
            <a:ext cx="6480000" cy="3240000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slide5_shape3">
            <a:extLst>
              <a:ext uri="{FF2B5EF4-FFF2-40B4-BE49-F238E27FC236}">
                <a16:creationId xmlns:a16="http://schemas.microsoft.com/office/drawing/2014/main" id="{C60D6357-8BCA-4D0C-A934-13CD3FB77FEE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마포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</a:t>
            </a:r>
          </a:p>
        </p:txBody>
      </p:sp>
    </p:spTree>
    <p:extLst>
      <p:ext uri="{BB962C8B-B14F-4D97-AF65-F5344CB8AC3E}">
        <p14:creationId xmlns:p14="http://schemas.microsoft.com/office/powerpoint/2010/main" val="319389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259796" y="1631110"/>
            <a:ext cx="1883330" cy="1235916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  <a:endParaRPr sz="1200" b="1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4" name="slide6_group1"/>
          <p:cNvGrpSpPr>
            <a:grpSpLocks/>
          </p:cNvGrpSpPr>
          <p:nvPr/>
        </p:nvGrpSpPr>
        <p:grpSpPr>
          <a:xfrm>
            <a:off x="5612717" y="4015800"/>
            <a:ext cx="481957" cy="419223"/>
            <a:chOff x="5612717" y="4015800"/>
            <a:chExt cx="481957" cy="419223"/>
          </a:xfrm>
        </p:grpSpPr>
        <p:cxnSp>
          <p:nvCxnSpPr>
            <p:cNvPr id="5" name="slide6_shape2"/>
            <p:cNvCxnSpPr/>
            <p:nvPr/>
          </p:nvCxnSpPr>
          <p:spPr>
            <a:xfrm>
              <a:off x="5885435" y="4015800"/>
              <a:ext cx="209238" cy="209238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lide6_shape3"/>
            <p:cNvCxnSpPr/>
            <p:nvPr/>
          </p:nvCxnSpPr>
          <p:spPr>
            <a:xfrm flipH="1">
              <a:off x="5885839" y="4226779"/>
              <a:ext cx="208244" cy="208243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lide6_shape4"/>
            <p:cNvCxnSpPr/>
            <p:nvPr/>
          </p:nvCxnSpPr>
          <p:spPr>
            <a:xfrm rot="10800000">
              <a:off x="5612716" y="4225849"/>
              <a:ext cx="478079" cy="0"/>
            </a:xfrm>
            <a:prstGeom prst="line">
              <a:avLst/>
            </a:prstGeom>
            <a:ln w="28575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slide6_group2"/>
          <p:cNvGrpSpPr>
            <a:grpSpLocks/>
          </p:cNvGrpSpPr>
          <p:nvPr/>
        </p:nvGrpSpPr>
        <p:grpSpPr>
          <a:xfrm>
            <a:off x="3026742" y="4056164"/>
            <a:ext cx="338494" cy="338494"/>
            <a:chOff x="3026742" y="4056164"/>
            <a:chExt cx="338494" cy="338494"/>
          </a:xfrm>
        </p:grpSpPr>
        <p:cxnSp>
          <p:nvCxnSpPr>
            <p:cNvPr id="9" name="slide6_shape5"/>
            <p:cNvCxnSpPr/>
            <p:nvPr/>
          </p:nvCxnSpPr>
          <p:spPr>
            <a:xfrm flipH="1">
              <a:off x="3026742" y="4225411"/>
              <a:ext cx="338494" cy="0"/>
            </a:xfrm>
            <a:prstGeom prst="line">
              <a:avLst/>
            </a:prstGeom>
            <a:ln w="28575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lide6_shape6"/>
            <p:cNvCxnSpPr/>
            <p:nvPr/>
          </p:nvCxnSpPr>
          <p:spPr>
            <a:xfrm rot="5400000" flipH="1">
              <a:off x="3026742" y="4225411"/>
              <a:ext cx="338494" cy="0"/>
            </a:xfrm>
            <a:prstGeom prst="line">
              <a:avLst/>
            </a:prstGeom>
            <a:ln w="28575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6_shape7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2.1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도형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6_shape9"/>
          <p:cNvSpPr/>
          <p:nvPr/>
        </p:nvSpPr>
        <p:spPr>
          <a:xfrm>
            <a:off x="3471850" y="3208285"/>
            <a:ext cx="2034253" cy="203425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8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기존고객</a:t>
            </a:r>
            <a:endParaRPr sz="18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algn="ctr" defTabSz="914400" latinLnBrk="1"/>
            <a:r>
              <a:rPr lang="ko-KR" altLang="en-US" sz="1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로열티강화</a:t>
            </a:r>
          </a:p>
        </p:txBody>
      </p:sp>
      <p:sp>
        <p:nvSpPr>
          <p:cNvPr id="14" name="slide6_shape10"/>
          <p:cNvSpPr/>
          <p:nvPr/>
        </p:nvSpPr>
        <p:spPr>
          <a:xfrm>
            <a:off x="885875" y="3208285"/>
            <a:ext cx="2034253" cy="203425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8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신규고객</a:t>
            </a:r>
            <a:r>
              <a:rPr lang="en-US" altLang="en-US" sz="18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 </a:t>
            </a:r>
            <a:endParaRPr sz="1800" b="1" kern="1200" spc="-50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  <a:p>
            <a:pPr marL="0" algn="ctr" defTabSz="914400" latinLnBrk="1"/>
            <a:r>
              <a:rPr lang="ko-KR" altLang="en-US" sz="18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유치</a:t>
            </a:r>
          </a:p>
        </p:txBody>
      </p:sp>
      <p:sp>
        <p:nvSpPr>
          <p:cNvPr id="15" name="slide6_shape11"/>
          <p:cNvSpPr/>
          <p:nvPr/>
        </p:nvSpPr>
        <p:spPr>
          <a:xfrm>
            <a:off x="6220339" y="3208285"/>
            <a:ext cx="2034253" cy="2034253"/>
          </a:xfrm>
          <a:prstGeom prst="ellipse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800" b="1" kern="1200" spc="-12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시장점유율</a:t>
            </a:r>
            <a:endParaRPr sz="1800" b="1" kern="1200" spc="-12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algn="ctr" defTabSz="914400" latinLnBrk="1"/>
            <a:r>
              <a:rPr lang="en-US" altLang="ko-KR" sz="1800" b="1" kern="1200" spc="-12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40% </a:t>
            </a:r>
            <a:r>
              <a:rPr lang="ko-KR" altLang="en-US" sz="1800" b="1" kern="1200" spc="-12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달성</a:t>
            </a:r>
          </a:p>
        </p:txBody>
      </p:sp>
      <p:sp>
        <p:nvSpPr>
          <p:cNvPr id="17" name="slide6_shape12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안에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넣을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경우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</a:p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상하좌우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중앙정렬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slide6_shape13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6_shape14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도형</a:t>
            </a:r>
            <a:endParaRPr sz="4000" b="1" kern="1200" spc="-15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2.2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도형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7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7_shape3"/>
          <p:cNvSpPr/>
          <p:nvPr/>
        </p:nvSpPr>
        <p:spPr>
          <a:xfrm>
            <a:off x="259796" y="1631109"/>
            <a:ext cx="2035729" cy="86444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  <a:endParaRPr sz="1200" b="1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7_shape4"/>
          <p:cNvSpPr/>
          <p:nvPr/>
        </p:nvSpPr>
        <p:spPr>
          <a:xfrm>
            <a:off x="400050" y="3019426"/>
            <a:ext cx="1467296" cy="136140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신규고객</a:t>
            </a:r>
            <a:r>
              <a:rPr lang="en-US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유치</a:t>
            </a:r>
          </a:p>
        </p:txBody>
      </p:sp>
      <p:sp>
        <p:nvSpPr>
          <p:cNvPr id="7" name="slide7_shape5"/>
          <p:cNvSpPr/>
          <p:nvPr/>
        </p:nvSpPr>
        <p:spPr>
          <a:xfrm>
            <a:off x="1924050" y="301942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매장디스플레이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강화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할인쿠폰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발급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디스플레이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강화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등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  </a:t>
            </a:r>
          </a:p>
        </p:txBody>
      </p:sp>
      <p:sp>
        <p:nvSpPr>
          <p:cNvPr id="8" name="slide7_shape6"/>
          <p:cNvSpPr/>
          <p:nvPr/>
        </p:nvSpPr>
        <p:spPr>
          <a:xfrm>
            <a:off x="400050" y="4458376"/>
            <a:ext cx="1467296" cy="136140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914400" latinLnBrk="1"/>
            <a:r>
              <a:rPr lang="ko-KR" altLang="en-US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기존고객</a:t>
            </a:r>
            <a:endParaRPr sz="1400" b="1" kern="1200" spc="-5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lvl="0" algn="ctr" defTabSz="914400" latinLnBrk="1"/>
            <a:r>
              <a:rPr lang="ko-KR" altLang="en-US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로열티강화</a:t>
            </a:r>
            <a:endParaRPr sz="1400" b="1" kern="1200" spc="-5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slide7_shape7"/>
          <p:cNvSpPr/>
          <p:nvPr/>
        </p:nvSpPr>
        <p:spPr>
          <a:xfrm>
            <a:off x="1924050" y="445837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북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발송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분기별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초청행사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진행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북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배치</a:t>
            </a:r>
          </a:p>
        </p:txBody>
      </p:sp>
      <p:sp>
        <p:nvSpPr>
          <p:cNvPr id="10" name="slide7_shape8"/>
          <p:cNvSpPr/>
          <p:nvPr/>
        </p:nvSpPr>
        <p:spPr>
          <a:xfrm>
            <a:off x="4587045" y="3019426"/>
            <a:ext cx="1467296" cy="136140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신규고객</a:t>
            </a:r>
            <a:r>
              <a:rPr lang="en-US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="1" kern="1200" spc="-5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유치</a:t>
            </a:r>
          </a:p>
        </p:txBody>
      </p:sp>
      <p:sp>
        <p:nvSpPr>
          <p:cNvPr id="11" name="slide7_shape9"/>
          <p:cNvSpPr/>
          <p:nvPr/>
        </p:nvSpPr>
        <p:spPr>
          <a:xfrm>
            <a:off x="6111045" y="301942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매장디스플레이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강화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할인쿠폰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발급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매장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디스플레이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강화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등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  </a:t>
            </a:r>
          </a:p>
        </p:txBody>
      </p:sp>
      <p:sp>
        <p:nvSpPr>
          <p:cNvPr id="12" name="slide7_shape10"/>
          <p:cNvSpPr/>
          <p:nvPr/>
        </p:nvSpPr>
        <p:spPr>
          <a:xfrm>
            <a:off x="4587045" y="4458376"/>
            <a:ext cx="1467296" cy="136140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914400" latinLnBrk="1"/>
            <a:r>
              <a:rPr lang="ko-KR" altLang="en-US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기존고객</a:t>
            </a:r>
            <a:endParaRPr sz="1400" b="1" kern="1200" spc="-5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lvl="0" algn="ctr" defTabSz="914400" latinLnBrk="1"/>
            <a:r>
              <a:rPr lang="ko-KR" altLang="en-US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로열티강화</a:t>
            </a:r>
            <a:endParaRPr sz="1400" b="1" kern="1200" spc="-5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7_shape11"/>
          <p:cNvSpPr/>
          <p:nvPr/>
        </p:nvSpPr>
        <p:spPr>
          <a:xfrm>
            <a:off x="6111045" y="445837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쿠폰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북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발송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분기별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초청행사</a:t>
            </a:r>
            <a:r>
              <a:rPr lang="en-US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/>
                <a:ea typeface="나눔고딕"/>
                <a:cs typeface="+mn-cs"/>
              </a:rPr>
              <a:t>진행</a:t>
            </a:r>
          </a:p>
        </p:txBody>
      </p:sp>
      <p:sp>
        <p:nvSpPr>
          <p:cNvPr id="15" name="slide7_shape12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또는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SmartArt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</a:p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도형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및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다이어그램을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6" name="slide7_shape13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slide7_shape14"/>
          <p:cNvSpPr>
            <a:spLocks noGrp="1"/>
          </p:cNvSpPr>
          <p:nvPr>
            <p:ph type="title"/>
          </p:nvPr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도형</a:t>
            </a:r>
            <a:endParaRPr sz="4000" b="1" kern="1200" spc="-15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3.1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차트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8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8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차트</a:t>
            </a:r>
            <a:endParaRPr sz="4000" b="1" kern="1200" spc="-1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graphicFrame>
        <p:nvGraphicFramePr>
          <p:cNvPr id="6" name="slide8_graphicFrame1"/>
          <p:cNvGraphicFramePr>
            <a:graphicFrameLocks noGrp="1"/>
          </p:cNvGraphicFramePr>
          <p:nvPr/>
        </p:nvGraphicFramePr>
        <p:xfrm>
          <a:off x="2257425" y="2647950"/>
          <a:ext cx="6627679" cy="3457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8_shape4"/>
          <p:cNvSpPr/>
          <p:nvPr/>
        </p:nvSpPr>
        <p:spPr>
          <a:xfrm>
            <a:off x="259796" y="1631109"/>
            <a:ext cx="1959530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  <a:endParaRPr sz="1200" b="1" kern="120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slide8_shape5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차트형태를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오른클릭을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데이터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편집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클릭하여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실제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수치를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사용할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8_shape6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3.2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차트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9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9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차트</a:t>
            </a:r>
            <a:endParaRPr sz="4000" b="1" kern="1200" spc="-1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9_shape4"/>
          <p:cNvSpPr/>
          <p:nvPr/>
        </p:nvSpPr>
        <p:spPr>
          <a:xfrm>
            <a:off x="259796" y="1631109"/>
            <a:ext cx="1978580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graphicFrame>
        <p:nvGraphicFramePr>
          <p:cNvPr id="7" name="slide9_graphicFrame1"/>
          <p:cNvGraphicFramePr>
            <a:graphicFrameLocks noGrp="1"/>
          </p:cNvGraphicFramePr>
          <p:nvPr/>
        </p:nvGraphicFramePr>
        <p:xfrm>
          <a:off x="2194595" y="2913137"/>
          <a:ext cx="6624736" cy="317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lide9_shape5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차트형태를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오른클릭을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데이터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편집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클릭하여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실제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수치를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사용할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9_shape6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3.3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차트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10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0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차트</a:t>
            </a:r>
            <a:endParaRPr sz="4000" b="1" kern="1200" spc="-1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10_shape4"/>
          <p:cNvSpPr/>
          <p:nvPr/>
        </p:nvSpPr>
        <p:spPr>
          <a:xfrm>
            <a:off x="259795" y="1631109"/>
            <a:ext cx="1988105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sp>
        <p:nvSpPr>
          <p:cNvPr id="8" name="slide10_shape5"/>
          <p:cNvSpPr/>
          <p:nvPr/>
        </p:nvSpPr>
        <p:spPr>
          <a:xfrm>
            <a:off x="2303749" y="1631109"/>
            <a:ext cx="6687852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차트형태를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오른클릭을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데이터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편집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클릭하여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실제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수치를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사용할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0_shape6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slide10_picture2" descr="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2073" y="1313351"/>
            <a:ext cx="7271927" cy="5144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3.4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차트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11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1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차트</a:t>
            </a:r>
            <a:endParaRPr sz="4000" b="1" kern="1200" spc="-1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11_shape4"/>
          <p:cNvSpPr/>
          <p:nvPr/>
        </p:nvSpPr>
        <p:spPr>
          <a:xfrm>
            <a:off x="259795" y="1631109"/>
            <a:ext cx="2035729" cy="92159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sp>
        <p:nvSpPr>
          <p:cNvPr id="8" name="slide11_shape5"/>
          <p:cNvSpPr/>
          <p:nvPr/>
        </p:nvSpPr>
        <p:spPr>
          <a:xfrm>
            <a:off x="2303749" y="1631109"/>
            <a:ext cx="6687852" cy="101684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삽입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차트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이용하여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다양한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차트형태를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구현할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오른클릭을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데이터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편집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클릭하여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실제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내용과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수치를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사용할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1_shape6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slide11_picture2" descr="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008" y="2439314"/>
            <a:ext cx="8807992" cy="36938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2_group1"/>
          <p:cNvGrpSpPr>
            <a:grpSpLocks/>
          </p:cNvGrpSpPr>
          <p:nvPr/>
        </p:nvGrpSpPr>
        <p:grpSpPr>
          <a:xfrm>
            <a:off x="368959" y="2428875"/>
            <a:ext cx="8406740" cy="3609976"/>
            <a:chOff x="368959" y="2428875"/>
            <a:chExt cx="8406740" cy="3609976"/>
          </a:xfrm>
          <a:solidFill>
            <a:schemeClr val="bg1">
              <a:lumMod val="95000"/>
            </a:schemeClr>
          </a:solidFill>
        </p:grpSpPr>
        <p:sp>
          <p:nvSpPr>
            <p:cNvPr id="4" name="slide12_shape1"/>
            <p:cNvSpPr/>
            <p:nvPr/>
          </p:nvSpPr>
          <p:spPr>
            <a:xfrm>
              <a:off x="382109" y="2428911"/>
              <a:ext cx="8393589" cy="36099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algn="l" defTabSz="914400" latinLnBrk="1"/>
              <a:endParaRPr sz="1800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5" name="slide12_shape2"/>
            <p:cNvSpPr/>
            <p:nvPr/>
          </p:nvSpPr>
          <p:spPr>
            <a:xfrm>
              <a:off x="368959" y="2428911"/>
              <a:ext cx="676961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1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6" name="slide12_shape3"/>
            <p:cNvSpPr/>
            <p:nvPr/>
          </p:nvSpPr>
          <p:spPr>
            <a:xfrm>
              <a:off x="1060520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2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7" name="slide12_shape4"/>
            <p:cNvSpPr/>
            <p:nvPr/>
          </p:nvSpPr>
          <p:spPr>
            <a:xfrm>
              <a:off x="1761202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3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8" name="slide12_shape5"/>
            <p:cNvSpPr/>
            <p:nvPr/>
          </p:nvSpPr>
          <p:spPr>
            <a:xfrm>
              <a:off x="2461884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4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9" name="slide12_shape6"/>
            <p:cNvSpPr/>
            <p:nvPr/>
          </p:nvSpPr>
          <p:spPr>
            <a:xfrm>
              <a:off x="3162567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5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0" name="slide12_shape7"/>
            <p:cNvSpPr/>
            <p:nvPr/>
          </p:nvSpPr>
          <p:spPr>
            <a:xfrm>
              <a:off x="3863249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6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1" name="slide12_shape8"/>
            <p:cNvSpPr/>
            <p:nvPr/>
          </p:nvSpPr>
          <p:spPr>
            <a:xfrm>
              <a:off x="4563931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7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2" name="slide12_shape9"/>
            <p:cNvSpPr/>
            <p:nvPr/>
          </p:nvSpPr>
          <p:spPr>
            <a:xfrm>
              <a:off x="5264612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8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3" name="slide12_shape10"/>
            <p:cNvSpPr/>
            <p:nvPr/>
          </p:nvSpPr>
          <p:spPr>
            <a:xfrm>
              <a:off x="5965295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9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4" name="slide12_shape11"/>
            <p:cNvSpPr/>
            <p:nvPr/>
          </p:nvSpPr>
          <p:spPr>
            <a:xfrm>
              <a:off x="6665977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10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5" name="slide12_shape12"/>
            <p:cNvSpPr/>
            <p:nvPr/>
          </p:nvSpPr>
          <p:spPr>
            <a:xfrm>
              <a:off x="7366659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11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sp>
          <p:nvSpPr>
            <p:cNvPr id="16" name="slide12_shape13"/>
            <p:cNvSpPr/>
            <p:nvPr/>
          </p:nvSpPr>
          <p:spPr>
            <a:xfrm>
              <a:off x="8067340" y="2428911"/>
              <a:ext cx="686084" cy="35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92075" tIns="46037" rIns="92075" bIns="46037" anchor="ctr"/>
            <a:lstStyle/>
            <a:p>
              <a:pPr marL="0" algn="ctr" defTabSz="914400" latinLnBrk="1"/>
              <a:r>
                <a:rPr lang="en-US" altLang="ko-KR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12</a:t>
              </a:r>
              <a:r>
                <a:rPr lang="ko-KR" altLang="en-US" sz="900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월</a:t>
              </a:r>
            </a:p>
          </p:txBody>
        </p:sp>
        <p:cxnSp>
          <p:nvCxnSpPr>
            <p:cNvPr id="17" name="slide12_shape14"/>
            <p:cNvCxnSpPr/>
            <p:nvPr/>
          </p:nvCxnSpPr>
          <p:spPr>
            <a:xfrm>
              <a:off x="381114" y="2791951"/>
              <a:ext cx="8388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" name="slide12_shape15"/>
            <p:cNvCxnSpPr/>
            <p:nvPr/>
          </p:nvCxnSpPr>
          <p:spPr>
            <a:xfrm>
              <a:off x="1053221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9" name="slide12_shape16"/>
            <p:cNvCxnSpPr/>
            <p:nvPr/>
          </p:nvCxnSpPr>
          <p:spPr>
            <a:xfrm>
              <a:off x="1753903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0" name="slide12_shape17"/>
            <p:cNvCxnSpPr/>
            <p:nvPr/>
          </p:nvCxnSpPr>
          <p:spPr>
            <a:xfrm>
              <a:off x="2454585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slide12_shape18"/>
            <p:cNvCxnSpPr/>
            <p:nvPr/>
          </p:nvCxnSpPr>
          <p:spPr>
            <a:xfrm>
              <a:off x="3155268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2" name="slide12_shape19"/>
            <p:cNvCxnSpPr/>
            <p:nvPr/>
          </p:nvCxnSpPr>
          <p:spPr>
            <a:xfrm>
              <a:off x="3855950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slide12_shape20"/>
            <p:cNvCxnSpPr/>
            <p:nvPr/>
          </p:nvCxnSpPr>
          <p:spPr>
            <a:xfrm flipH="1">
              <a:off x="4556631" y="2433950"/>
              <a:ext cx="2836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4" name="slide12_shape21"/>
            <p:cNvCxnSpPr/>
            <p:nvPr/>
          </p:nvCxnSpPr>
          <p:spPr>
            <a:xfrm>
              <a:off x="5257313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5" name="slide12_shape22"/>
            <p:cNvCxnSpPr/>
            <p:nvPr/>
          </p:nvCxnSpPr>
          <p:spPr>
            <a:xfrm>
              <a:off x="5957996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6" name="slide12_shape23"/>
            <p:cNvCxnSpPr/>
            <p:nvPr/>
          </p:nvCxnSpPr>
          <p:spPr>
            <a:xfrm>
              <a:off x="6658678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7" name="slide12_shape24"/>
            <p:cNvCxnSpPr/>
            <p:nvPr/>
          </p:nvCxnSpPr>
          <p:spPr>
            <a:xfrm>
              <a:off x="7359361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8" name="slide12_shape25"/>
            <p:cNvCxnSpPr/>
            <p:nvPr/>
          </p:nvCxnSpPr>
          <p:spPr>
            <a:xfrm>
              <a:off x="8060041" y="2428875"/>
              <a:ext cx="0" cy="360403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9" name="slide12_shape26"/>
            <p:cNvSpPr/>
            <p:nvPr/>
          </p:nvSpPr>
          <p:spPr>
            <a:xfrm>
              <a:off x="546463" y="3354785"/>
              <a:ext cx="2013377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slide12_shape27"/>
            <p:cNvSpPr/>
            <p:nvPr/>
          </p:nvSpPr>
          <p:spPr>
            <a:xfrm>
              <a:off x="4476760" y="3792559"/>
              <a:ext cx="2800339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slide12_shape28"/>
            <p:cNvSpPr/>
            <p:nvPr/>
          </p:nvSpPr>
          <p:spPr>
            <a:xfrm>
              <a:off x="546463" y="4297104"/>
              <a:ext cx="1949819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slide12_shape29"/>
            <p:cNvSpPr/>
            <p:nvPr/>
          </p:nvSpPr>
          <p:spPr>
            <a:xfrm>
              <a:off x="2364169" y="4993394"/>
              <a:ext cx="1832053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slide12_shape30"/>
            <p:cNvSpPr/>
            <p:nvPr/>
          </p:nvSpPr>
          <p:spPr>
            <a:xfrm>
              <a:off x="6566156" y="4989128"/>
              <a:ext cx="1795224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4" name="slide12_shape31"/>
            <p:cNvSpPr/>
            <p:nvPr/>
          </p:nvSpPr>
          <p:spPr>
            <a:xfrm>
              <a:off x="1660343" y="5661223"/>
              <a:ext cx="1985463" cy="245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10000"/>
                </a:lnSpc>
              </a:pPr>
              <a:r>
                <a:rPr lang="ko-KR" altLang="en-US" sz="1000" b="1" kern="12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  <a:cs typeface="+mn-cs"/>
                </a:rPr>
                <a:t>내용</a:t>
              </a:r>
              <a:endParaRPr sz="1000" b="1" kern="1200" spc="-3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cxnSp>
          <p:nvCxnSpPr>
            <p:cNvPr id="35" name="slide12_shape32"/>
            <p:cNvCxnSpPr/>
            <p:nvPr/>
          </p:nvCxnSpPr>
          <p:spPr>
            <a:xfrm>
              <a:off x="429736" y="3319733"/>
              <a:ext cx="2033999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lide12_shape33"/>
            <p:cNvCxnSpPr/>
            <p:nvPr/>
          </p:nvCxnSpPr>
          <p:spPr>
            <a:xfrm>
              <a:off x="429736" y="4255730"/>
              <a:ext cx="2033999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lide12_shape34"/>
            <p:cNvCxnSpPr/>
            <p:nvPr/>
          </p:nvCxnSpPr>
          <p:spPr>
            <a:xfrm flipV="1">
              <a:off x="4566158" y="3750856"/>
              <a:ext cx="4176000" cy="1729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lide12_shape35"/>
            <p:cNvCxnSpPr/>
            <p:nvPr/>
          </p:nvCxnSpPr>
          <p:spPr>
            <a:xfrm>
              <a:off x="2462860" y="4949660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lide12_shape36"/>
            <p:cNvCxnSpPr/>
            <p:nvPr/>
          </p:nvCxnSpPr>
          <p:spPr>
            <a:xfrm>
              <a:off x="6666956" y="4949660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lide12_shape37"/>
            <p:cNvCxnSpPr/>
            <p:nvPr/>
          </p:nvCxnSpPr>
          <p:spPr>
            <a:xfrm>
              <a:off x="1770727" y="5619157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lide12_shape38"/>
            <p:cNvCxnSpPr/>
            <p:nvPr/>
          </p:nvCxnSpPr>
          <p:spPr>
            <a:xfrm>
              <a:off x="3856628" y="5619157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lide12_shape39"/>
            <p:cNvCxnSpPr/>
            <p:nvPr/>
          </p:nvCxnSpPr>
          <p:spPr>
            <a:xfrm>
              <a:off x="5966272" y="5619157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lide12_shape40"/>
            <p:cNvCxnSpPr/>
            <p:nvPr/>
          </p:nvCxnSpPr>
          <p:spPr>
            <a:xfrm>
              <a:off x="8057816" y="5619157"/>
              <a:ext cx="6840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76200" cap="rnd">
              <a:solidFill>
                <a:srgbClr val="569CF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12_shape41"/>
          <p:cNvSpPr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4.1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일정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6" name="slide12_shape42"/>
          <p:cNvSpPr/>
          <p:nvPr/>
        </p:nvSpPr>
        <p:spPr>
          <a:xfrm>
            <a:off x="259796" y="1631109"/>
            <a:ext cx="1769030" cy="69299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일정표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sp>
        <p:nvSpPr>
          <p:cNvPr id="47" name="slide12_shape43"/>
          <p:cNvSpPr/>
          <p:nvPr/>
        </p:nvSpPr>
        <p:spPr>
          <a:xfrm>
            <a:off x="2303749" y="1631109"/>
            <a:ext cx="6649751" cy="69299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일시와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막대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길이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등을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자유롭게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편집하실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slide12_shape4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slide12_shape45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12_shape46"/>
          <p:cNvSpPr>
            <a:spLocks noGrp="1"/>
          </p:cNvSpPr>
          <p:nvPr>
            <p:ph type="title"/>
          </p:nvPr>
        </p:nvSpPr>
        <p:spPr>
          <a:xfrm>
            <a:off x="257174" y="609599"/>
            <a:ext cx="8486775" cy="76041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일정</a:t>
            </a:r>
            <a:endParaRPr sz="4000" b="1" kern="1200" spc="-15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1524" y="2499887"/>
          <a:ext cx="8434176" cy="247957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구분</a:t>
                      </a:r>
                      <a:r>
                        <a:rPr lang="en-US" altLang="en-US" sz="1050" spc="-30">
                          <a:latin typeface="나눔고딕"/>
                          <a:ea typeface="나눔고딕"/>
                        </a:rPr>
                        <a:t> 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9525" cap="flat">
                      <a:noFill/>
                      <a:prstDash val="solid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9525" cap="flat">
                      <a:noFill/>
                      <a:prstDash val="solid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9525" cap="flat">
                      <a:noFill/>
                      <a:prstDash val="solid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항목</a:t>
                      </a:r>
                      <a:r>
                        <a:rPr lang="en-US" altLang="en-US" sz="1050" spc="-30">
                          <a:latin typeface="나눔고딕"/>
                          <a:ea typeface="나눔고딕"/>
                        </a:rPr>
                        <a:t>  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9525" cap="flat">
                      <a:noFill/>
                      <a:prstDash val="solid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r>
                        <a:rPr lang="en-US" altLang="en-US" sz="1050" spc="-30">
                          <a:latin typeface="나눔고딕"/>
                          <a:ea typeface="나눔고딕"/>
                        </a:rPr>
                        <a:t> 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67">
                <a:tc>
                  <a:txBody>
                    <a:bodyPr/>
                    <a:lstStyle/>
                    <a:p>
                      <a:pPr marL="0" indent="0" algn="ctr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  <a:endParaRPr sz="1050" b="1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indent="0" algn="ctr" defTabSz="914400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항목</a:t>
                      </a: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r>
                        <a:rPr lang="ko-KR" altLang="en-US" sz="1050" spc="-30"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  <a:endParaRPr sz="1050" b="0" spc="-3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>
                          <a:solidFill>
                            <a:srgbClr val="0070C0"/>
                          </a:solidFill>
                          <a:latin typeface="나눔고딕"/>
                          <a:ea typeface="나눔고딕"/>
                        </a:rPr>
                        <a:t>총</a:t>
                      </a:r>
                      <a:r>
                        <a:rPr lang="en-US" altLang="en-US" sz="1050" b="1" spc="-30">
                          <a:solidFill>
                            <a:srgbClr val="0070C0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1050" b="1" spc="-30">
                          <a:solidFill>
                            <a:srgbClr val="0070C0"/>
                          </a:solidFill>
                          <a:latin typeface="나눔고딕"/>
                          <a:ea typeface="나눔고딕"/>
                        </a:rPr>
                        <a:t>계</a:t>
                      </a:r>
                      <a:endParaRPr sz="1050" b="1" spc="-30">
                        <a:solidFill>
                          <a:srgbClr val="0070C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9525" cap="flat">
                      <a:noFill/>
                      <a:prstDash val="solid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algn="r" defTabSz="914400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1050" b="1" spc="-30">
                          <a:solidFill>
                            <a:srgbClr val="0070C0"/>
                          </a:solidFill>
                          <a:latin typeface="나눔고딕"/>
                          <a:ea typeface="나눔고딕"/>
                        </a:rPr>
                        <a:t>내용</a:t>
                      </a: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sz="1050" b="1" spc="-30">
                        <a:solidFill>
                          <a:srgbClr val="0070C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2887" marR="92887" marT="46444" marB="46444" anchor="ctr">
                    <a:lnL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noFill/>
                      <a:prstDash val="solid"/>
                      <a:round/>
                      <a:headEnd type="none"/>
                      <a:tailEnd type="none"/>
                    </a:lnR>
                    <a:lnT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6350" cap="flat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lnTlToBr w="12700">
                      <a:noFill/>
                      <a:prstDash val="solid"/>
                    </a:lnTlToBr>
                    <a:lnBlToTr w="12700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13_shape1"/>
          <p:cNvSpPr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5.1 </a:t>
            </a:r>
            <a:r>
              <a:rPr lang="ko-KR" alt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표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3_shape3"/>
          <p:cNvSpPr/>
          <p:nvPr/>
        </p:nvSpPr>
        <p:spPr>
          <a:xfrm>
            <a:off x="259795" y="1631109"/>
            <a:ext cx="1835705" cy="86444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 latinLnBrk="1">
              <a:spcBef>
                <a:spcPct val="20000"/>
              </a:spcBef>
              <a:buNone/>
            </a:pP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</a:t>
            </a:r>
            <a:r>
              <a:rPr lang="en-US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1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예시</a:t>
            </a:r>
          </a:p>
        </p:txBody>
      </p:sp>
      <p:sp>
        <p:nvSpPr>
          <p:cNvPr id="7" name="slide13_shape4"/>
          <p:cNvSpPr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표를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선택한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상태에서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표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도구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&gt;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디자인</a:t>
            </a:r>
            <a:r>
              <a:rPr lang="en-US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혹은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0070C0"/>
                </a:solidFill>
                <a:latin typeface="나눔고딕"/>
                <a:ea typeface="나눔고딕"/>
                <a:cs typeface="+mn-cs"/>
              </a:rPr>
              <a:t>레이아웃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에서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색상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및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선을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편집할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있으며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,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항목별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집행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예산표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등을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작성하기에</a:t>
            </a:r>
            <a:r>
              <a:rPr lang="en-US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좋습니다</a:t>
            </a:r>
            <a:r>
              <a:rPr lang="en-US" altLang="ko-KR" sz="1200" kern="1200">
                <a:solidFill>
                  <a:srgbClr val="3D3C3E"/>
                </a:solidFill>
                <a:latin typeface="나눔고딕"/>
                <a:ea typeface="나눔고딕"/>
                <a:cs typeface="+mn-cs"/>
              </a:rPr>
              <a:t>.</a:t>
            </a:r>
            <a:endParaRPr sz="1200" kern="1200">
              <a:solidFill>
                <a:srgbClr val="3D3C3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3600" b="1" kern="1200" spc="-15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표</a:t>
            </a:r>
            <a:endParaRPr sz="3600" b="1" kern="1200" spc="-15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25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감사합니다</a:t>
            </a:r>
            <a:endParaRPr sz="4000" b="1" kern="1200" spc="-25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4_shape3"/>
          <p:cNvSpPr/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914400" latinLnBrk="1">
              <a:spcBef>
                <a:spcPct val="20000"/>
              </a:spcBef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latinLnBrk="1">
              <a:spcBef>
                <a:spcPct val="20000"/>
              </a:spcBef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latinLnBrk="1">
              <a:spcBef>
                <a:spcPct val="20000"/>
              </a:spcBef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latinLnBrk="1">
              <a:spcBef>
                <a:spcPct val="20000"/>
              </a:spcBef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 spc="-2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800" u="sng" kern="1200" spc="-20">
                <a:solidFill>
                  <a:srgbClr val="4495D2"/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u="sng" kern="1200" spc="-20">
              <a:solidFill>
                <a:srgbClr val="4495D2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핵심 시간대</a:t>
            </a: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탐색</a:t>
            </a:r>
          </a:p>
          <a:p>
            <a:pPr marL="333375" indent="-333375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150" dirty="0">
                <a:solidFill>
                  <a:schemeClr val="accent4">
                    <a:lumMod val="50000"/>
                  </a:schemeClr>
                </a:solidFill>
              </a:rPr>
              <a:t>핵심 연령대 </a:t>
            </a:r>
            <a:r>
              <a:rPr lang="ko-KR" altLang="en-US" sz="16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분석</a:t>
            </a:r>
          </a:p>
        </p:txBody>
      </p:sp>
      <p:cxnSp>
        <p:nvCxnSpPr>
          <p:cNvPr id="4" name="slide2_shape2"/>
          <p:cNvCxnSpPr/>
          <p:nvPr/>
        </p:nvCxnSpPr>
        <p:spPr>
          <a:xfrm flipV="1">
            <a:off x="366713" y="2205352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2_shape3"/>
          <p:cNvCxnSpPr/>
          <p:nvPr/>
        </p:nvCxnSpPr>
        <p:spPr>
          <a:xfrm flipV="1">
            <a:off x="364474" y="3020013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2_shape4"/>
          <p:cNvCxnSpPr/>
          <p:nvPr/>
        </p:nvCxnSpPr>
        <p:spPr>
          <a:xfrm flipV="1">
            <a:off x="364474" y="3445879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2_shape5"/>
          <p:cNvCxnSpPr/>
          <p:nvPr/>
        </p:nvCxnSpPr>
        <p:spPr>
          <a:xfrm flipV="1">
            <a:off x="364474" y="3871745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/>
          <p:nvPr/>
        </p:nvCxnSpPr>
        <p:spPr>
          <a:xfrm flipV="1">
            <a:off x="364474" y="2594147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2_shape7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2_shape8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800" b="1" kern="120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2800" b="1" kern="120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AB0B0-5D91-438A-B7B1-C1EF42BBFA9C}"/>
              </a:ext>
            </a:extLst>
          </p:cNvPr>
          <p:cNvSpPr txBox="1"/>
          <p:nvPr/>
        </p:nvSpPr>
        <p:spPr>
          <a:xfrm>
            <a:off x="1043150" y="4112124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가장 변화가 적은 새벽 </a:t>
            </a:r>
            <a:r>
              <a:rPr lang="en-US" altLang="ko-KR" sz="1400" dirty="0"/>
              <a:t>3</a:t>
            </a:r>
            <a:r>
              <a:rPr lang="ko-KR" altLang="en-US" sz="1400" dirty="0"/>
              <a:t>시를 거주 인구수로 가정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7E9BE4-79C4-4A81-9560-6234188D9B58}"/>
              </a:ext>
            </a:extLst>
          </p:cNvPr>
          <p:cNvGrpSpPr/>
          <p:nvPr/>
        </p:nvGrpSpPr>
        <p:grpSpPr>
          <a:xfrm>
            <a:off x="0" y="908720"/>
            <a:ext cx="6480000" cy="3240000"/>
            <a:chOff x="0" y="908720"/>
            <a:chExt cx="6480000" cy="3240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CA0A94C-136F-46EE-B769-FB50430F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08720"/>
              <a:ext cx="6480000" cy="3240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DE32F79-3F76-4D9F-A6B1-56BC6570737B}"/>
                </a:ext>
              </a:extLst>
            </p:cNvPr>
            <p:cNvSpPr/>
            <p:nvPr/>
          </p:nvSpPr>
          <p:spPr>
            <a:xfrm>
              <a:off x="1311949" y="1250697"/>
              <a:ext cx="163707" cy="27179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slide5_shape3">
            <a:extLst>
              <a:ext uri="{FF2B5EF4-FFF2-40B4-BE49-F238E27FC236}">
                <a16:creationId xmlns:a16="http://schemas.microsoft.com/office/drawing/2014/main" id="{95D54E3A-5FFF-49E7-957C-73D6EAB3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여의도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인구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469200-6F30-4E61-9DD6-84FDF0FE843C}"/>
              </a:ext>
            </a:extLst>
          </p:cNvPr>
          <p:cNvSpPr/>
          <p:nvPr/>
        </p:nvSpPr>
        <p:spPr>
          <a:xfrm>
            <a:off x="971600" y="4822985"/>
            <a:ext cx="76328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한계점 </a:t>
            </a:r>
            <a:endParaRPr lang="en-US" altLang="ko-KR" dirty="0"/>
          </a:p>
          <a:p>
            <a:r>
              <a:rPr lang="en-US" altLang="ko-KR" dirty="0"/>
              <a:t>- 9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 다음날이 추석 연휴라 사전에 연차를 쓰고 귀향한 사람이 있을 수 있어 정확하지 못함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 DO LIST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지하철 데이터로 시간대별 출퇴근 인구 분석 추가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지도  데이터 시각화 후 어떤 구</a:t>
            </a:r>
            <a:r>
              <a:rPr lang="en-US" altLang="ko-KR" dirty="0"/>
              <a:t>, </a:t>
            </a:r>
            <a:r>
              <a:rPr lang="ko-KR" altLang="en-US" dirty="0"/>
              <a:t>어떤 역의 데이터를 추가할 지 파악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3E6A1E7-4EBC-46D4-83FE-49BB85A7B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9321" r="13100"/>
          <a:stretch/>
        </p:blipFill>
        <p:spPr>
          <a:xfrm>
            <a:off x="107504" y="1876305"/>
            <a:ext cx="4612556" cy="2547132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여의도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B887-BA3C-4562-8617-BD7C0BA07A63}"/>
              </a:ext>
            </a:extLst>
          </p:cNvPr>
          <p:cNvSpPr txBox="1"/>
          <p:nvPr/>
        </p:nvSpPr>
        <p:spPr>
          <a:xfrm>
            <a:off x="323528" y="4655817"/>
            <a:ext cx="93197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직장인</a:t>
            </a:r>
            <a:r>
              <a:rPr lang="en-US" altLang="ko-KR" sz="1400" dirty="0"/>
              <a:t>(20~60</a:t>
            </a:r>
            <a:r>
              <a:rPr lang="ko-KR" altLang="en-US" sz="1400" dirty="0"/>
              <a:t>대</a:t>
            </a:r>
            <a:r>
              <a:rPr lang="en-US" altLang="ko-KR" sz="1400" dirty="0"/>
              <a:t>)</a:t>
            </a:r>
            <a:r>
              <a:rPr lang="ko-KR" altLang="en-US" sz="1400" dirty="0"/>
              <a:t> 출퇴근 시간인 </a:t>
            </a:r>
            <a:r>
              <a:rPr lang="en-US" altLang="ko-KR" sz="1400" dirty="0"/>
              <a:t>7</a:t>
            </a:r>
            <a:r>
              <a:rPr lang="ko-KR" altLang="en-US" sz="1400" dirty="0"/>
              <a:t>시</a:t>
            </a:r>
            <a:r>
              <a:rPr lang="en-US" altLang="ko-KR" sz="1400" dirty="0"/>
              <a:t>~19</a:t>
            </a:r>
            <a:r>
              <a:rPr lang="ko-KR" altLang="en-US" sz="1400" dirty="0"/>
              <a:t>를 기준으로 인구가 급격하게 변화한다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</a:t>
            </a:r>
            <a:r>
              <a:rPr lang="ko-KR" altLang="en-US" sz="1400" dirty="0"/>
              <a:t>시 이후 인구가 빠져나가기 시작해서</a:t>
            </a:r>
            <a:r>
              <a:rPr lang="en-US" altLang="ko-KR" sz="1400" dirty="0"/>
              <a:t>, 21</a:t>
            </a:r>
            <a:r>
              <a:rPr lang="ko-KR" altLang="en-US" sz="1400" dirty="0"/>
              <a:t>시 이후엔 유입 인구가 거의 없다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 인구에서 여성의 비중이 높으며</a:t>
            </a:r>
            <a:r>
              <a:rPr lang="en-US" altLang="ko-KR" sz="1400" dirty="0"/>
              <a:t>, 30</a:t>
            </a:r>
            <a:r>
              <a:rPr lang="ko-KR" altLang="en-US" sz="1400" dirty="0"/>
              <a:t>대 이상의 경우 남성의 비중이 높다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  <a:p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여의도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69E76-CF4F-4577-947C-7AF46DDD0A19}"/>
              </a:ext>
            </a:extLst>
          </p:cNvPr>
          <p:cNvSpPr txBox="1"/>
          <p:nvPr/>
        </p:nvSpPr>
        <p:spPr>
          <a:xfrm>
            <a:off x="5652120" y="144644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DEC936-FA3F-49BC-A3E9-DAE940324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8488" r="15718"/>
          <a:stretch/>
        </p:blipFill>
        <p:spPr>
          <a:xfrm>
            <a:off x="4644008" y="1885167"/>
            <a:ext cx="4238625" cy="2538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/>
              <p:nvPr/>
            </p:nvSpPr>
            <p:spPr>
              <a:xfrm>
                <a:off x="5796136" y="4293096"/>
                <a:ext cx="25427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BCE30A-861A-440E-9E3D-E974F744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293096"/>
                <a:ext cx="2542732" cy="553998"/>
              </a:xfrm>
              <a:prstGeom prst="rect">
                <a:avLst/>
              </a:prstGeom>
              <a:blipFill>
                <a:blip r:embed="rId4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9AF9681-0562-4403-91B8-211E785F5018}"/>
              </a:ext>
            </a:extLst>
          </p:cNvPr>
          <p:cNvCxnSpPr>
            <a:cxnSpLocks/>
          </p:cNvCxnSpPr>
          <p:nvPr/>
        </p:nvCxnSpPr>
        <p:spPr>
          <a:xfrm flipH="1">
            <a:off x="8194852" y="3103901"/>
            <a:ext cx="697628" cy="1400449"/>
          </a:xfrm>
          <a:prstGeom prst="bentConnector3">
            <a:avLst>
              <a:gd name="adj1" fmla="val -18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38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8155394-4BFF-4315-B7C0-814CEDD2A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9350" r="16138" b="2750"/>
          <a:stretch/>
        </p:blipFill>
        <p:spPr>
          <a:xfrm>
            <a:off x="4499991" y="1843891"/>
            <a:ext cx="4361595" cy="250576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22D1144-9A33-4AC3-8D67-2206F5664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8705" r="13182"/>
          <a:stretch/>
        </p:blipFill>
        <p:spPr>
          <a:xfrm>
            <a:off x="1076" y="1842184"/>
            <a:ext cx="4570924" cy="2503603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마포구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1240487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763A1-B4AD-43B1-A2E4-7877F8CC704D}"/>
              </a:ext>
            </a:extLst>
          </p:cNvPr>
          <p:cNvSpPr txBox="1"/>
          <p:nvPr/>
        </p:nvSpPr>
        <p:spPr>
          <a:xfrm>
            <a:off x="323528" y="4655817"/>
            <a:ext cx="93197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여의도와 달리</a:t>
            </a:r>
            <a:r>
              <a:rPr lang="en-US" altLang="ko-KR" sz="1400" dirty="0"/>
              <a:t>, </a:t>
            </a:r>
            <a:r>
              <a:rPr lang="ko-KR" altLang="en-US" sz="1400" dirty="0"/>
              <a:t>퇴근 시간인 </a:t>
            </a:r>
            <a:r>
              <a:rPr lang="en-US" altLang="ko-KR" sz="1400" dirty="0"/>
              <a:t>17~18</a:t>
            </a:r>
            <a:r>
              <a:rPr lang="ko-KR" altLang="en-US" sz="1400" dirty="0"/>
              <a:t>시를 넘어서도 마포구에 인구가 유입된다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여의도에선 관찰할 수 없던</a:t>
            </a:r>
            <a:r>
              <a:rPr lang="en-US" altLang="ko-KR" sz="1400" dirty="0"/>
              <a:t> 10</a:t>
            </a:r>
            <a:r>
              <a:rPr lang="ko-KR" altLang="en-US" sz="1400" dirty="0"/>
              <a:t>대</a:t>
            </a:r>
            <a:r>
              <a:rPr lang="en-US" altLang="ko-KR" sz="1400" dirty="0"/>
              <a:t>(</a:t>
            </a:r>
            <a:r>
              <a:rPr lang="ko-KR" altLang="en-US" sz="1400" dirty="0"/>
              <a:t>주로 여성</a:t>
            </a:r>
            <a:r>
              <a:rPr lang="en-US" altLang="ko-KR" sz="1400" dirty="0"/>
              <a:t>)</a:t>
            </a:r>
            <a:r>
              <a:rPr lang="ko-KR" altLang="en-US" sz="1400" dirty="0"/>
              <a:t> 인구가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16</a:t>
            </a:r>
            <a:r>
              <a:rPr lang="ko-KR" altLang="en-US" sz="1400" dirty="0"/>
              <a:t>시</a:t>
            </a:r>
            <a:r>
              <a:rPr lang="en-US" altLang="ko-KR" sz="1400" dirty="0"/>
              <a:t>~20</a:t>
            </a:r>
            <a:r>
              <a:rPr lang="ko-KR" altLang="en-US" sz="1400" dirty="0"/>
              <a:t>시 사이에 관찰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대의 경우 자정까지 마포구에 머무르는 인구가 많다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21</a:t>
            </a:r>
            <a:r>
              <a:rPr lang="ko-KR" altLang="en-US" sz="1400" dirty="0"/>
              <a:t>시를 전후로 여성의 비율이 낮아지는 것으로 보아</a:t>
            </a:r>
            <a:r>
              <a:rPr lang="en-US" altLang="ko-KR" sz="1400" dirty="0"/>
              <a:t>, 20</a:t>
            </a:r>
            <a:r>
              <a:rPr lang="ko-KR" altLang="en-US" sz="1400" dirty="0"/>
              <a:t>대 여성은 </a:t>
            </a:r>
            <a:r>
              <a:rPr lang="en-US" altLang="ko-KR" sz="1400" dirty="0"/>
              <a:t>21</a:t>
            </a:r>
            <a:r>
              <a:rPr lang="ko-KR" altLang="en-US" sz="1400" dirty="0"/>
              <a:t>시 전에 귀가한다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r>
              <a:rPr lang="en-US" altLang="ko-KR" sz="1400" b="1" dirty="0"/>
              <a:t>THINK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373366-41A4-4406-A4E7-1DF2F75207E2}"/>
                  </a:ext>
                </a:extLst>
              </p:cNvPr>
              <p:cNvSpPr txBox="1"/>
              <p:nvPr/>
            </p:nvSpPr>
            <p:spPr>
              <a:xfrm>
                <a:off x="5705339" y="4308899"/>
                <a:ext cx="24783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빨강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여성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남성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1"/>
                    </a:solidFill>
                  </a:rPr>
                  <a:t>파랑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:r>
                  <a:rPr lang="en-US" altLang="ko-KR" sz="1000" dirty="0"/>
                  <a:t>&gt; </a:t>
                </a:r>
                <a:r>
                  <a:rPr lang="ko-KR" altLang="en-US" sz="1000" dirty="0"/>
                  <a:t>여성 유동 인구</a:t>
                </a:r>
                <a:endParaRPr lang="en-US" altLang="ko-KR" sz="1000" dirty="0"/>
              </a:p>
              <a:p>
                <a:r>
                  <a:rPr lang="ko-KR" altLang="en-US" sz="1000" dirty="0">
                    <a:solidFill>
                      <a:schemeClr val="accent5"/>
                    </a:solidFill>
                  </a:rPr>
                  <a:t>보라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남성 유동 인구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ko-KR" altLang="en-US" sz="1000" dirty="0"/>
                  <a:t>여성 유동 인구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373366-41A4-4406-A4E7-1DF2F7520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39" y="4308899"/>
                <a:ext cx="2478321" cy="553998"/>
              </a:xfrm>
              <a:prstGeom prst="rect">
                <a:avLst/>
              </a:prstGeom>
              <a:blipFill>
                <a:blip r:embed="rId5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7F50DFF-37EC-482A-8DF5-0BE40F1795EB}"/>
              </a:ext>
            </a:extLst>
          </p:cNvPr>
          <p:cNvCxnSpPr>
            <a:cxnSpLocks/>
          </p:cNvCxnSpPr>
          <p:nvPr/>
        </p:nvCxnSpPr>
        <p:spPr>
          <a:xfrm flipH="1">
            <a:off x="8122844" y="3185449"/>
            <a:ext cx="697628" cy="1400449"/>
          </a:xfrm>
          <a:prstGeom prst="bentConnector3">
            <a:avLst>
              <a:gd name="adj1" fmla="val -2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6BE2AE-EB13-419B-8DBC-9A61196255B4}"/>
              </a:ext>
            </a:extLst>
          </p:cNvPr>
          <p:cNvSpPr txBox="1"/>
          <p:nvPr/>
        </p:nvSpPr>
        <p:spPr>
          <a:xfrm>
            <a:off x="5652120" y="144644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 err="1"/>
              <a:t>녀</a:t>
            </a:r>
            <a:r>
              <a:rPr lang="ko-KR" altLang="en-US" dirty="0"/>
              <a:t> 비율에 따른 시각화</a:t>
            </a:r>
          </a:p>
        </p:txBody>
      </p:sp>
    </p:spTree>
    <p:extLst>
      <p:ext uri="{BB962C8B-B14F-4D97-AF65-F5344CB8AC3E}">
        <p14:creationId xmlns:p14="http://schemas.microsoft.com/office/powerpoint/2010/main" val="223554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8D9BB69-C9F9-4155-BCB8-39472D49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22" y="3929208"/>
            <a:ext cx="2585392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9C8C12-165D-47A3-B0FE-788F909E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13" y="3930359"/>
            <a:ext cx="2585392" cy="2160000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비교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-243590" y="1268760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AED22-B99B-444B-A987-5F3A2661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4" y="1296699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85CA6F-1A6D-45E1-B6AD-3B3856D3948B}"/>
              </a:ext>
            </a:extLst>
          </p:cNvPr>
          <p:cNvSpPr txBox="1"/>
          <p:nvPr/>
        </p:nvSpPr>
        <p:spPr>
          <a:xfrm>
            <a:off x="160298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C7318E-FA1F-44CC-A12E-235EC7446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513" y="129734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E8DA4-F46B-426F-A0CF-F8B83C531C86}"/>
              </a:ext>
            </a:extLst>
          </p:cNvPr>
          <p:cNvSpPr txBox="1"/>
          <p:nvPr/>
        </p:nvSpPr>
        <p:spPr>
          <a:xfrm>
            <a:off x="3132511" y="1338459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0300E5-949C-44E2-9313-68A65ED21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322" y="1296330"/>
            <a:ext cx="2585392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28C6F5-385E-4B5C-B4C4-BA6D837B7C6C}"/>
              </a:ext>
            </a:extLst>
          </p:cNvPr>
          <p:cNvSpPr txBox="1"/>
          <p:nvPr/>
        </p:nvSpPr>
        <p:spPr>
          <a:xfrm>
            <a:off x="6063277" y="1315811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B589B7-B751-406E-8CCD-41F4FC2C0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98" y="3933296"/>
            <a:ext cx="2585392" cy="21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4F2C6C-D8A7-48DF-B5F5-0668CCC505C2}"/>
              </a:ext>
            </a:extLst>
          </p:cNvPr>
          <p:cNvSpPr txBox="1"/>
          <p:nvPr/>
        </p:nvSpPr>
        <p:spPr>
          <a:xfrm>
            <a:off x="15421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4AD0B-568B-43C3-AEE2-B0870EEBC4D4}"/>
              </a:ext>
            </a:extLst>
          </p:cNvPr>
          <p:cNvSpPr txBox="1"/>
          <p:nvPr/>
        </p:nvSpPr>
        <p:spPr>
          <a:xfrm>
            <a:off x="3130820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0C074-8131-4FC6-8608-51C7B9D08DF4}"/>
              </a:ext>
            </a:extLst>
          </p:cNvPr>
          <p:cNvSpPr txBox="1"/>
          <p:nvPr/>
        </p:nvSpPr>
        <p:spPr>
          <a:xfrm>
            <a:off x="6094629" y="3951767"/>
            <a:ext cx="73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23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42F11-1A24-4004-A67E-5E6C48A6143D}"/>
              </a:ext>
            </a:extLst>
          </p:cNvPr>
          <p:cNvSpPr txBox="1"/>
          <p:nvPr/>
        </p:nvSpPr>
        <p:spPr>
          <a:xfrm>
            <a:off x="323528" y="3491089"/>
            <a:ext cx="931976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가장 </a:t>
            </a:r>
            <a:r>
              <a:rPr lang="ko-KR" altLang="en-US" sz="1200" dirty="0" err="1"/>
              <a:t>유출입</a:t>
            </a:r>
            <a:r>
              <a:rPr lang="ko-KR" altLang="en-US" sz="1200" dirty="0"/>
              <a:t> 인구 변화가 뚜렷한 서교동과 여의도동을 비교 분석해보았다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여의도동은 출퇴근 시간을 전후로 인구가 급격히 늘어나고 </a:t>
            </a:r>
            <a:r>
              <a:rPr lang="en-US" altLang="ko-KR" sz="1200" dirty="0"/>
              <a:t>12</a:t>
            </a:r>
            <a:r>
              <a:rPr lang="ko-KR" altLang="en-US" sz="1200" dirty="0"/>
              <a:t>시에 최대치이후 지속적으로 감소한다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서교동은 </a:t>
            </a:r>
            <a:r>
              <a:rPr lang="en-US" altLang="ko-KR" sz="1200" dirty="0"/>
              <a:t>20</a:t>
            </a:r>
            <a:r>
              <a:rPr lang="ko-KR" altLang="en-US" sz="1200" dirty="0"/>
              <a:t>시까지 인구가 유입되고 </a:t>
            </a:r>
            <a:r>
              <a:rPr lang="en-US" altLang="ko-KR" sz="1200" dirty="0"/>
              <a:t>21</a:t>
            </a:r>
            <a:r>
              <a:rPr lang="ko-KR" altLang="en-US" sz="1200" dirty="0"/>
              <a:t>시 이후로 점차 감소하기 시작한다</a:t>
            </a:r>
            <a:r>
              <a:rPr lang="en-US" altLang="ko-KR" sz="1200" dirty="0"/>
              <a:t>. </a:t>
            </a:r>
            <a:r>
              <a:rPr lang="ko-KR" altLang="en-US" sz="1200" dirty="0"/>
              <a:t>퇴근 시간 이후에 유입되는 </a:t>
            </a:r>
            <a:r>
              <a:rPr lang="en-US" altLang="ko-KR" sz="1200" dirty="0"/>
              <a:t>18</a:t>
            </a:r>
            <a:r>
              <a:rPr lang="ko-KR" altLang="en-US" sz="1200" dirty="0"/>
              <a:t>시 </a:t>
            </a:r>
            <a:r>
              <a:rPr lang="en-US" altLang="ko-KR" sz="1200" dirty="0"/>
              <a:t>~ 20</a:t>
            </a:r>
            <a:r>
              <a:rPr lang="ko-KR" altLang="en-US" sz="1200" dirty="0"/>
              <a:t>시 인구의</a:t>
            </a:r>
            <a:endParaRPr lang="en-US" altLang="ko-KR" sz="1200" dirty="0"/>
          </a:p>
          <a:p>
            <a:r>
              <a:rPr lang="ko-KR" altLang="en-US" sz="1200" dirty="0"/>
              <a:t>경우</a:t>
            </a:r>
            <a:r>
              <a:rPr lang="en-US" altLang="ko-KR" sz="1200" dirty="0"/>
              <a:t>, </a:t>
            </a:r>
            <a:r>
              <a:rPr lang="ko-KR" altLang="en-US" sz="1200"/>
              <a:t>서교동 일대에서 문화생활을 즐길 것으로 추정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19~20</a:t>
            </a:r>
            <a:r>
              <a:rPr lang="ko-KR" altLang="en-US" sz="1200" dirty="0"/>
              <a:t>시 사이 아직 남아있는 여의도동 인구는 야근 혹은 회식을 하는 직장인 일 것이라 추정</a:t>
            </a: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579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ndicam 2020-04-12 16-22-55-964">
            <a:hlinkClick r:id="" action="ppaction://media"/>
            <a:extLst>
              <a:ext uri="{FF2B5EF4-FFF2-40B4-BE49-F238E27FC236}">
                <a16:creationId xmlns:a16="http://schemas.microsoft.com/office/drawing/2014/main" id="{4189CFC7-27DA-42B8-8F20-1F59F9C99D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0155" y="1772816"/>
            <a:ext cx="7489825" cy="4484687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비교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3734940" y="1764279"/>
            <a:ext cx="37893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시간별 </a:t>
            </a:r>
            <a:r>
              <a:rPr lang="ko-KR" altLang="en-US" dirty="0" err="1"/>
              <a:t>유출입</a:t>
            </a:r>
            <a:r>
              <a:rPr lang="ko-KR" altLang="en-US" dirty="0"/>
              <a:t> 인구 시각화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649B9-8075-4B99-8805-9DF1F7878928}"/>
              </a:ext>
            </a:extLst>
          </p:cNvPr>
          <p:cNvSpPr txBox="1"/>
          <p:nvPr/>
        </p:nvSpPr>
        <p:spPr>
          <a:xfrm>
            <a:off x="3679306" y="3933056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서교동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0E74A-639D-4204-8C55-E3615A5CAB3E}"/>
              </a:ext>
            </a:extLst>
          </p:cNvPr>
          <p:cNvSpPr txBox="1"/>
          <p:nvPr/>
        </p:nvSpPr>
        <p:spPr>
          <a:xfrm>
            <a:off x="4067944" y="4437112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여의도동</a:t>
            </a:r>
          </a:p>
        </p:txBody>
      </p:sp>
    </p:spTree>
    <p:extLst>
      <p:ext uri="{BB962C8B-B14F-4D97-AF65-F5344CB8AC3E}">
        <p14:creationId xmlns:p14="http://schemas.microsoft.com/office/powerpoint/2010/main" val="92702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04-12 16-56-43-667">
            <a:hlinkClick r:id="" action="ppaction://media"/>
            <a:extLst>
              <a:ext uri="{FF2B5EF4-FFF2-40B4-BE49-F238E27FC236}">
                <a16:creationId xmlns:a16="http://schemas.microsoft.com/office/drawing/2014/main" id="{F338F033-C7E4-43B2-A040-6C2344858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890" y="1833110"/>
            <a:ext cx="7489825" cy="4484687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비교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3734940" y="1764279"/>
            <a:ext cx="47254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시간별</a:t>
            </a:r>
            <a:r>
              <a:rPr lang="en-US" altLang="ko-KR" dirty="0"/>
              <a:t>, </a:t>
            </a:r>
            <a:r>
              <a:rPr lang="ko-KR" altLang="en-US" dirty="0"/>
              <a:t>성별 </a:t>
            </a:r>
            <a:r>
              <a:rPr lang="ko-KR" altLang="en-US" dirty="0" err="1"/>
              <a:t>유출입</a:t>
            </a:r>
            <a:r>
              <a:rPr lang="en-US" altLang="ko-KR" dirty="0"/>
              <a:t> </a:t>
            </a:r>
            <a:r>
              <a:rPr lang="ko-KR" altLang="en-US" dirty="0"/>
              <a:t>인구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AE59B-23E1-4C21-AB0F-2BCB0D918321}"/>
              </a:ext>
            </a:extLst>
          </p:cNvPr>
          <p:cNvSpPr txBox="1"/>
          <p:nvPr/>
        </p:nvSpPr>
        <p:spPr>
          <a:xfrm>
            <a:off x="4139952" y="2868199"/>
            <a:ext cx="60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서교동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3097F-0406-4069-AA4B-51338B2A86EA}"/>
              </a:ext>
            </a:extLst>
          </p:cNvPr>
          <p:cNvSpPr txBox="1"/>
          <p:nvPr/>
        </p:nvSpPr>
        <p:spPr>
          <a:xfrm>
            <a:off x="4576345" y="3728191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여의도동</a:t>
            </a:r>
          </a:p>
        </p:txBody>
      </p:sp>
    </p:spTree>
    <p:extLst>
      <p:ext uri="{BB962C8B-B14F-4D97-AF65-F5344CB8AC3E}">
        <p14:creationId xmlns:p14="http://schemas.microsoft.com/office/powerpoint/2010/main" val="39449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84FB91F-D2A2-45FC-84AB-4918A64D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45"/>
          <a:stretch/>
        </p:blipFill>
        <p:spPr>
          <a:xfrm>
            <a:off x="107504" y="1598853"/>
            <a:ext cx="4387564" cy="2520000"/>
          </a:xfrm>
          <a:prstGeom prst="rect">
            <a:avLst/>
          </a:prstGeom>
        </p:spPr>
      </p:pic>
      <p:sp>
        <p:nvSpPr>
          <p:cNvPr id="3" name="slide5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</a:rPr>
              <a:t>.</a:t>
            </a:r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핵심 시간대 분석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시간대별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연령별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유출입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 인구 분석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비교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endParaRPr sz="1200" kern="1200" dirty="0">
              <a:solidFill>
                <a:srgbClr val="3D3C3E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B887-BA3C-4562-8617-BD7C0BA07A63}"/>
              </a:ext>
            </a:extLst>
          </p:cNvPr>
          <p:cNvSpPr txBox="1"/>
          <p:nvPr/>
        </p:nvSpPr>
        <p:spPr>
          <a:xfrm>
            <a:off x="323528" y="4407349"/>
            <a:ext cx="9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VIEWPOINT</a:t>
            </a:r>
          </a:p>
          <a:p>
            <a:r>
              <a:rPr lang="en-US" altLang="ko-KR" sz="1400" b="1" dirty="0"/>
              <a:t>THINK POINT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874A2B-390C-4F28-BF49-A21ED666D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21"/>
          <a:stretch/>
        </p:blipFill>
        <p:spPr>
          <a:xfrm>
            <a:off x="4495068" y="1569548"/>
            <a:ext cx="4469420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207DC-1A82-4B07-AA92-4276C24CFB75}"/>
              </a:ext>
            </a:extLst>
          </p:cNvPr>
          <p:cNvSpPr txBox="1"/>
          <p:nvPr/>
        </p:nvSpPr>
        <p:spPr>
          <a:xfrm>
            <a:off x="1312495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여의도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C7D8B-8209-4F23-B20F-20ACCB97F496}"/>
              </a:ext>
            </a:extLst>
          </p:cNvPr>
          <p:cNvSpPr txBox="1"/>
          <p:nvPr/>
        </p:nvSpPr>
        <p:spPr>
          <a:xfrm>
            <a:off x="5700059" y="14464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마포구 </a:t>
            </a:r>
            <a:r>
              <a:rPr lang="ko-KR" altLang="en-US" dirty="0" err="1"/>
              <a:t>유출입</a:t>
            </a:r>
            <a:r>
              <a:rPr lang="ko-KR" altLang="en-US" dirty="0"/>
              <a:t> 인구</a:t>
            </a:r>
          </a:p>
        </p:txBody>
      </p:sp>
    </p:spTree>
    <p:extLst>
      <p:ext uri="{BB962C8B-B14F-4D97-AF65-F5344CB8AC3E}">
        <p14:creationId xmlns:p14="http://schemas.microsoft.com/office/powerpoint/2010/main" val="2172272563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875</Words>
  <Application>Microsoft Office PowerPoint</Application>
  <PresentationFormat>화면 슬라이드 쇼(4:3)</PresentationFormat>
  <Paragraphs>219</Paragraphs>
  <Slides>19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나눔고딕</vt:lpstr>
      <vt:lpstr>맑은 고딕</vt:lpstr>
      <vt:lpstr>Arial</vt:lpstr>
      <vt:lpstr>Cambria Math</vt:lpstr>
      <vt:lpstr>Wingdings</vt:lpstr>
      <vt:lpstr/>
      <vt:lpstr>마포구 vs 여의도 Trend 비교 분석</vt:lpstr>
      <vt:lpstr>목차</vt:lpstr>
      <vt:lpstr>여의도  – 시간대별/연령별 인구</vt:lpstr>
      <vt:lpstr>시간대별/연령별 유출입 인구 분석 - 여의도</vt:lpstr>
      <vt:lpstr>시간대별/연령별 유출입 인구 분석 - 마포구</vt:lpstr>
      <vt:lpstr>시간대별/연령별 유출입 인구 분석 - 비교</vt:lpstr>
      <vt:lpstr>시간대별/연령별 유출입 인구 분석 - 비교</vt:lpstr>
      <vt:lpstr>시간대별/연령별 유출입 인구 분석 - 비교</vt:lpstr>
      <vt:lpstr>시간대별/연령별 유출입 인구 분석 - 비교</vt:lpstr>
      <vt:lpstr>PowerPoint 프레젠테이션</vt:lpstr>
      <vt:lpstr>도형</vt:lpstr>
      <vt:lpstr>도형</vt:lpstr>
      <vt:lpstr>차트</vt:lpstr>
      <vt:lpstr>차트</vt:lpstr>
      <vt:lpstr>차트</vt:lpstr>
      <vt:lpstr>차트</vt:lpstr>
      <vt:lpstr>일정</vt:lpstr>
      <vt:lpstr>표</vt:lpstr>
      <vt:lpstr>감사합니다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dhkim</cp:lastModifiedBy>
  <cp:revision>33</cp:revision>
  <dcterms:modified xsi:type="dcterms:W3CDTF">2020-04-12T22:35:44Z</dcterms:modified>
</cp:coreProperties>
</file>